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77" r:id="rId6"/>
    <p:sldId id="278" r:id="rId7"/>
    <p:sldId id="280" r:id="rId8"/>
    <p:sldId id="281" r:id="rId9"/>
    <p:sldId id="282" r:id="rId10"/>
    <p:sldId id="260" r:id="rId11"/>
    <p:sldId id="265" r:id="rId12"/>
    <p:sldId id="273" r:id="rId13"/>
    <p:sldId id="274" r:id="rId14"/>
    <p:sldId id="283" r:id="rId15"/>
    <p:sldId id="262" r:id="rId16"/>
    <p:sldId id="264" r:id="rId17"/>
    <p:sldId id="284" r:id="rId18"/>
    <p:sldId id="263" r:id="rId19"/>
    <p:sldId id="275" r:id="rId20"/>
    <p:sldId id="266" r:id="rId21"/>
    <p:sldId id="268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23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69DE6-31A6-4F00-961C-9AC24E84A183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A9FCB2-0611-4A4A-9813-06B18DEFD0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4503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6B87D0-4C74-0464-CED7-107A6282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4D04154-BFC6-F418-4F16-298FA1E2EA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3E4285-C503-6A91-08CF-CB4223453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AAC87-394D-47B9-9EAE-5B0B6898A30C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C9C601-CF35-548E-85BC-FF47E8B9D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CC00E3-C765-6859-43BB-95C8AE792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06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C70C1-C25E-5AE5-3F91-F758A7D17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50D634-B4EA-82B8-F84E-0B6FB6F56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2F9B48-27BB-4DB3-CC86-B71262E96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4096-28E8-4735-AD57-0BB61224E0A7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961059-FBAA-A1A9-FFCE-387713D3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3D2BE7-A07E-B7E2-19C3-A52E7A18F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93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FBB137-6CD0-ABA2-25DE-2726576E90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1C859D1-8954-40A4-30E0-E2487AC91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312466-B84F-7701-5E8A-5708891BC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53979-BEAF-4A7F-8237-E5B3EEA01E23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9C586F-0453-BE04-04CE-48AD89EAB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EAB96D-16AC-501C-CA31-93031B8D2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365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C95623-D57E-83A6-EB09-283111F16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AA12C4-A976-67EE-A019-8EDD3A823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FB41B9-A2C3-7BDD-4179-79C200E70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7A32F-CDE6-451C-8519-3A660CA5201C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9F6CBB-223E-E96F-8A46-9E61FB46F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7DC93D-11F9-CC91-52FA-6FFD69A8F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776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6686B9-9A7B-03B6-D136-FEF88721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C1D23B-0B0F-7983-0DB0-DD64F8C7F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19B127-659B-7CEF-1717-C9452FF82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B06D3-BC7B-442E-AEA0-EA7A4B9D9EA7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F91567-1725-7B30-2E8D-8BD56817E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3E4280-6CC7-E9A3-DA58-97CFE2A2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6018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D29456-F19D-71FB-1B0D-E625129D4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549DDB-FA0F-96BD-7FF6-8C755F1407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4EB1AB-AADF-FFFA-EC81-EFEFDA598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461FF2E-79CA-A883-A663-08D30FA53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EB770-6558-4A80-A0E1-015D38FAF1BB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1D9D29-C901-AF74-4A65-09E1B6D6B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70E70E-A946-7940-C103-B7CBC3C1F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141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5F769C-DB4E-4161-8EE8-3F6FB25A4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CABEA9-FEF4-0938-6A80-4E0277923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5565CB-47C9-3C06-BF96-3694BD54B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0A1343E-02CC-4BEC-FC90-8FA29FAA7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CF75F7B-EC1A-7646-9544-5FD9D225D6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3D6CE5A-57BD-8EBB-73A3-724BF33F2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9300C-9DF2-40AE-9315-2BF7E227911D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9BE6577-9DDF-0415-FBE3-394897908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217ABEB-12CC-8F4D-C116-94E922B0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25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D610A9-590F-3162-7FD0-C4CA4ED0E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541CA4D-E6C5-BB75-4AE6-C9147561C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1B2F8-596B-44FC-B8A5-F51B040ADFCA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7C515E5-F425-B586-342F-955737721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87714B9-F013-CBCA-909F-8DFE27756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358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D86C7EC-F1FE-93DC-A566-6D32BBE6E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E4BA5-A98D-4D0F-8ADD-4B0C18B7758C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7C347DB-9910-1711-7594-8091E4E75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D095C8C-E5E7-0128-3694-AE55F3C0B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44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66A080-8E46-8EE5-8E67-5C53325FA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6D6715-2BC6-B33F-2881-39C4F6B7B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0DF3DE-79F6-6E79-5F9A-81EBD50B0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B39C24-8113-8B5D-9DCB-12AB1FCF1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FA40-71D5-4150-B5A2-740FE8B8AD28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6DE99B0-2DC5-4ACE-EE4C-A61134E83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DDB0E7E-304A-F8F6-EDA7-DF1292308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7224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28DF06-34A1-741B-AABC-09D878A5D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B0925FE-3796-6303-36D7-CDB20F1398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A86222C-CE79-E7B0-53AC-338904EDE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C018AE-80AE-2966-6917-9A8AAB3A1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A5B5B-0DB0-46E0-A4BE-569449A149AD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3DB5DD-6A4A-0364-6E32-EB1F244E6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BC8E38-1B41-2553-B1C7-8867184DF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092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9AE229-FBF1-0DEF-3AB2-041A9F85D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0F7DDA-4D26-5088-DC8B-04B50ADBD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A9304D-073F-22E6-37EA-0569D95694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6F4C6-A948-4D21-AA04-B86AD4E2EFA9}" type="datetime1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3CC447-2A25-2479-BBA1-455861B2A5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C33504-15D3-4D2B-76D7-6616117117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02312-5DBE-4237-9A69-BFAD289343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184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997286F-7005-95B7-FF77-47AC08DBACA1}"/>
              </a:ext>
            </a:extLst>
          </p:cNvPr>
          <p:cNvSpPr txBox="1"/>
          <p:nvPr/>
        </p:nvSpPr>
        <p:spPr>
          <a:xfrm>
            <a:off x="3809997" y="2300228"/>
            <a:ext cx="49506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/>
              <a:t>文献汇报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022332-A0B9-578A-5595-A276AC5D2D15}"/>
              </a:ext>
            </a:extLst>
          </p:cNvPr>
          <p:cNvSpPr txBox="1"/>
          <p:nvPr/>
        </p:nvSpPr>
        <p:spPr>
          <a:xfrm>
            <a:off x="5217317" y="4229101"/>
            <a:ext cx="213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23/09/23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3AF0833-5A25-1198-57FD-3D61AFCFEAFB}"/>
              </a:ext>
            </a:extLst>
          </p:cNvPr>
          <p:cNvSpPr txBox="1"/>
          <p:nvPr/>
        </p:nvSpPr>
        <p:spPr>
          <a:xfrm>
            <a:off x="3999309" y="3429000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Song et al., Science 373, 1133–1137 (2021)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4B93BB4-BF29-F246-3BBA-52F1F0BB0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728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6CEFC00-CBC8-FB80-43CF-B84746709878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1</a:t>
            </a:r>
            <a:r>
              <a:rPr lang="zh-CN" altLang="en-US" sz="1800" b="1" dirty="0"/>
              <a:t>，论文核心思想与动机</a:t>
            </a:r>
            <a:endParaRPr lang="en-US" altLang="zh-CN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AFC4D7-3E45-F8C3-C1E5-44ACFD70B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640" y="2296156"/>
            <a:ext cx="3839268" cy="25642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C8077B2-B7C3-A6D9-1BCC-DD0F22F5B0DB}"/>
              </a:ext>
            </a:extLst>
          </p:cNvPr>
          <p:cNvSpPr txBox="1"/>
          <p:nvPr/>
        </p:nvSpPr>
        <p:spPr>
          <a:xfrm>
            <a:off x="749861" y="1367428"/>
            <a:ext cx="509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几何相位超表面对相位调制的特点与局限性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09E8782-790D-3C2B-5EDF-C3338117E29A}"/>
              </a:ext>
            </a:extLst>
          </p:cNvPr>
          <p:cNvSpPr txBox="1"/>
          <p:nvPr/>
        </p:nvSpPr>
        <p:spPr>
          <a:xfrm>
            <a:off x="660064" y="2040841"/>
            <a:ext cx="5286564" cy="3235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特点：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zh-CN" altLang="en-US" dirty="0"/>
              <a:t>① 相对于传输相位，其</a:t>
            </a:r>
            <a:r>
              <a:rPr lang="zh-CN" altLang="en-US" b="1" dirty="0">
                <a:solidFill>
                  <a:srgbClr val="FF0000"/>
                </a:solidFill>
              </a:rPr>
              <a:t>与波长无关</a:t>
            </a:r>
            <a:r>
              <a:rPr lang="zh-CN" altLang="en-US" dirty="0"/>
              <a:t>，所以可以在例如消色差领域得到应用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② 仅与微元旋转角有关，仅</a:t>
            </a:r>
            <a:r>
              <a:rPr lang="zh-CN" altLang="en-US" b="1" dirty="0">
                <a:solidFill>
                  <a:srgbClr val="FF0000"/>
                </a:solidFill>
              </a:rPr>
              <a:t>对圆偏振</a:t>
            </a:r>
            <a:r>
              <a:rPr lang="zh-CN" altLang="en-US" dirty="0"/>
              <a:t>起作用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局限性：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zh-CN" altLang="en-US" dirty="0"/>
              <a:t>对于</a:t>
            </a:r>
            <a:r>
              <a:rPr lang="en-US" altLang="zh-CN" dirty="0"/>
              <a:t>LCP</a:t>
            </a:r>
            <a:r>
              <a:rPr lang="zh-CN" altLang="en-US" dirty="0"/>
              <a:t>与</a:t>
            </a:r>
            <a:r>
              <a:rPr lang="en-US" altLang="zh-CN" dirty="0"/>
              <a:t>RCP</a:t>
            </a:r>
            <a:r>
              <a:rPr lang="zh-CN" altLang="en-US" dirty="0"/>
              <a:t>产生的效应相反，</a:t>
            </a:r>
            <a:r>
              <a:rPr lang="zh-CN" altLang="en-US" b="1" dirty="0">
                <a:solidFill>
                  <a:srgbClr val="FF0000"/>
                </a:solidFill>
              </a:rPr>
              <a:t>无法</a:t>
            </a:r>
            <a:r>
              <a:rPr lang="zh-CN" altLang="en-US" dirty="0"/>
              <a:t>实现对</a:t>
            </a:r>
            <a:r>
              <a:rPr lang="zh-CN" altLang="en-US" b="1" dirty="0">
                <a:solidFill>
                  <a:srgbClr val="FF0000"/>
                </a:solidFill>
              </a:rPr>
              <a:t>左右圆偏振的解耦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6732852-0BDC-49CB-1B29-0052CE50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7634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7C37135-A1AD-711E-DE81-9C894310996B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2</a:t>
            </a:r>
            <a:r>
              <a:rPr lang="zh-CN" altLang="en-US" sz="1800" b="1" dirty="0"/>
              <a:t>，将几何相位与非厄米拓扑相位结合</a:t>
            </a:r>
            <a:endParaRPr lang="en-US" altLang="zh-CN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B1ECE5-2DA0-379B-A30C-2B765B8B7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526" y="1740345"/>
            <a:ext cx="6023760" cy="458367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A628E2F-A78F-4929-160A-E11C9E37E930}"/>
              </a:ext>
            </a:extLst>
          </p:cNvPr>
          <p:cNvSpPr txBox="1"/>
          <p:nvPr/>
        </p:nvSpPr>
        <p:spPr>
          <a:xfrm>
            <a:off x="448117" y="1217180"/>
            <a:ext cx="4099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（</a:t>
            </a:r>
            <a:r>
              <a:rPr lang="en-US" altLang="zh-CN" b="1" dirty="0"/>
              <a:t>1</a:t>
            </a:r>
            <a:r>
              <a:rPr lang="zh-CN" altLang="en-US" b="1" dirty="0"/>
              <a:t>）非厄米简并点亦是相位零点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3D2000B-B022-2453-0B9F-B064406EE74D}"/>
                  </a:ext>
                </a:extLst>
              </p:cNvPr>
              <p:cNvSpPr txBox="1"/>
              <p:nvPr/>
            </p:nvSpPr>
            <p:spPr>
              <a:xfrm>
                <a:off x="890176" y="3027815"/>
                <a:ext cx="20891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/>
                  <a:t>完全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𝝅</m:t>
                    </m:r>
                  </m:oMath>
                </a14:m>
                <a:r>
                  <a:rPr lang="zh-CN" altLang="en-US" b="1" dirty="0"/>
                  <a:t>的相位调制</a:t>
                </a: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3D2000B-B022-2453-0B9F-B064406EE7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176" y="3027815"/>
                <a:ext cx="2089193" cy="369332"/>
              </a:xfrm>
              <a:prstGeom prst="rect">
                <a:avLst/>
              </a:prstGeom>
              <a:blipFill>
                <a:blip r:embed="rId3"/>
                <a:stretch>
                  <a:fillRect l="-2332" t="-10000" r="-2624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B4F918F-812A-D749-2A84-747AB4EFE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091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7C37135-A1AD-711E-DE81-9C894310996B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2</a:t>
            </a:r>
            <a:r>
              <a:rPr lang="zh-CN" altLang="en-US" sz="1800" b="1" dirty="0"/>
              <a:t>，将几何相位与非厄米拓扑相位结合</a:t>
            </a:r>
            <a:endParaRPr lang="en-US" altLang="zh-CN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05AD28-1897-C866-9324-5ED0258CE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750" y="1554827"/>
            <a:ext cx="7109634" cy="374834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0147B80-D9D2-C57A-A76E-49D7BEB71470}"/>
              </a:ext>
            </a:extLst>
          </p:cNvPr>
          <p:cNvSpPr txBox="1"/>
          <p:nvPr/>
        </p:nvSpPr>
        <p:spPr>
          <a:xfrm>
            <a:off x="448117" y="1217180"/>
            <a:ext cx="4099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（</a:t>
            </a:r>
            <a:r>
              <a:rPr lang="en-US" altLang="zh-CN" b="1" dirty="0"/>
              <a:t>1</a:t>
            </a:r>
            <a:r>
              <a:rPr lang="zh-CN" altLang="en-US" b="1" dirty="0"/>
              <a:t>）非厄米简并点亦是相位零点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C8DF993-10B6-A005-5FFD-673AEEEAC7B6}"/>
              </a:ext>
            </a:extLst>
          </p:cNvPr>
          <p:cNvSpPr txBox="1"/>
          <p:nvPr/>
        </p:nvSpPr>
        <p:spPr>
          <a:xfrm>
            <a:off x="865955" y="2967197"/>
            <a:ext cx="2331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拓扑保护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22D77D7-259E-3AEC-91FE-6E5B86D02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601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7C37135-A1AD-711E-DE81-9C894310996B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2</a:t>
            </a:r>
            <a:r>
              <a:rPr lang="zh-CN" altLang="en-US" sz="1800" b="1" dirty="0"/>
              <a:t>，将几何相位与非厄米拓扑相位结合</a:t>
            </a:r>
            <a:endParaRPr lang="en-US" altLang="zh-CN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4518D7-8729-585B-2992-D6FD1E6A5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12" y="1792388"/>
            <a:ext cx="8169044" cy="391977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6DEEA04-EC5D-4ACF-85C2-E2B2F5BFBD32}"/>
              </a:ext>
            </a:extLst>
          </p:cNvPr>
          <p:cNvSpPr txBox="1"/>
          <p:nvPr/>
        </p:nvSpPr>
        <p:spPr>
          <a:xfrm>
            <a:off x="448117" y="1217180"/>
            <a:ext cx="4099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（</a:t>
            </a:r>
            <a:r>
              <a:rPr lang="en-US" altLang="zh-CN" b="1" dirty="0"/>
              <a:t>1</a:t>
            </a:r>
            <a:r>
              <a:rPr lang="zh-CN" altLang="en-US" b="1" dirty="0"/>
              <a:t>）非厄米简并点亦是相位零点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4A87C5B-772A-F463-F355-37DD08317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77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7C37135-A1AD-711E-DE81-9C894310996B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2</a:t>
            </a:r>
            <a:r>
              <a:rPr lang="zh-CN" altLang="en-US" sz="1800" b="1" dirty="0"/>
              <a:t>，将几何相位与非厄米拓扑相位结合</a:t>
            </a:r>
            <a:endParaRPr lang="en-US" altLang="zh-CN" sz="1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6DEEA04-EC5D-4ACF-85C2-E2B2F5BFBD32}"/>
              </a:ext>
            </a:extLst>
          </p:cNvPr>
          <p:cNvSpPr txBox="1"/>
          <p:nvPr/>
        </p:nvSpPr>
        <p:spPr>
          <a:xfrm>
            <a:off x="448117" y="1217180"/>
            <a:ext cx="4099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（</a:t>
            </a:r>
            <a:r>
              <a:rPr lang="en-US" altLang="zh-CN" b="1" dirty="0"/>
              <a:t>1</a:t>
            </a:r>
            <a:r>
              <a:rPr lang="zh-CN" altLang="en-US" b="1" dirty="0"/>
              <a:t>）非厄米简并点亦是相位零点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D58BCE2-0A4C-145E-B151-F92345DEE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675" y="1928280"/>
            <a:ext cx="7690649" cy="39374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B75F3CC0-4D11-755A-9D37-F7E0B16D13B5}"/>
                  </a:ext>
                </a:extLst>
              </p:cNvPr>
              <p:cNvSpPr/>
              <p:nvPr/>
            </p:nvSpPr>
            <p:spPr>
              <a:xfrm>
                <a:off x="9870675" y="2652364"/>
                <a:ext cx="1863115" cy="214974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b="1" dirty="0">
                    <a:solidFill>
                      <a:srgbClr val="FF0000"/>
                    </a:solidFill>
                  </a:rPr>
                  <a:t>问题：</a:t>
                </a:r>
                <a:r>
                  <a:rPr lang="zh-CN" altLang="en-US" sz="1400" dirty="0"/>
                  <a:t>从数学上看，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+−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zh-CN" altLang="en-US" sz="1400" i="1">
                        <a:latin typeface="Cambria Math" panose="02040503050406030204" pitchFamily="18" charset="0"/>
                      </a:rPr>
                      <m:t>应当</m:t>
                    </m:r>
                  </m:oMath>
                </a14:m>
                <a:r>
                  <a:rPr lang="zh-CN" altLang="en-US" sz="1400" dirty="0"/>
                  <a:t>满足何种条件才能使得参数空间中绕零点一圈时像空间围绕</a:t>
                </a:r>
                <a:r>
                  <a:rPr lang="en-US" altLang="zh-CN" sz="1400" dirty="0"/>
                  <a:t>0</a:t>
                </a:r>
                <a:r>
                  <a:rPr lang="zh-CN" altLang="en-US" sz="1400" dirty="0"/>
                  <a:t>转整数圈？</a:t>
                </a:r>
              </a:p>
            </p:txBody>
          </p:sp>
        </mc:Choice>
        <mc:Fallback xmlns=""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B75F3CC0-4D11-755A-9D37-F7E0B16D13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70675" y="2652364"/>
                <a:ext cx="1863115" cy="2149749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B7BE5C0-1C93-8A0E-4FE6-5B40D29A3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188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2C6A957-8869-AC46-46E9-8337A8B40A2D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2</a:t>
            </a:r>
            <a:r>
              <a:rPr lang="zh-CN" altLang="en-US" sz="1800" b="1" dirty="0"/>
              <a:t>，将几何相位与非厄米拓扑相位结合</a:t>
            </a:r>
            <a:endParaRPr lang="en-US" altLang="zh-CN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64A6647-CFAA-48ED-7A3B-672D8FD11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362" y="1917127"/>
            <a:ext cx="7694331" cy="413611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6AC9724-72B8-7614-329F-F3CDEB01507B}"/>
              </a:ext>
            </a:extLst>
          </p:cNvPr>
          <p:cNvSpPr txBox="1"/>
          <p:nvPr/>
        </p:nvSpPr>
        <p:spPr>
          <a:xfrm>
            <a:off x="448117" y="1217180"/>
            <a:ext cx="4099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（</a:t>
            </a:r>
            <a:r>
              <a:rPr lang="en-US" altLang="zh-CN" b="1" dirty="0"/>
              <a:t>2</a:t>
            </a:r>
            <a:r>
              <a:rPr lang="zh-CN" altLang="en-US" b="1" dirty="0"/>
              <a:t>）设计超构表面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0E15DF8-EC65-7BCF-5BAC-BDA23236F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6254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89499A4-8D8F-273F-9225-6B0A885DD297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2</a:t>
            </a:r>
            <a:r>
              <a:rPr lang="zh-CN" altLang="en-US" sz="1800" b="1" dirty="0"/>
              <a:t>，将几何相位与非厄米拓扑相位结合</a:t>
            </a:r>
            <a:endParaRPr lang="en-US" altLang="zh-CN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F2422F5-02E6-26EF-1807-799CE6720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593" y="1785739"/>
            <a:ext cx="8775584" cy="369742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8FB0D1E-E66C-7DE3-53C7-7B8386A9F74F}"/>
              </a:ext>
            </a:extLst>
          </p:cNvPr>
          <p:cNvSpPr txBox="1"/>
          <p:nvPr/>
        </p:nvSpPr>
        <p:spPr>
          <a:xfrm>
            <a:off x="448117" y="1217180"/>
            <a:ext cx="4099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（</a:t>
            </a:r>
            <a:r>
              <a:rPr lang="en-US" altLang="zh-CN" b="1" dirty="0"/>
              <a:t>2</a:t>
            </a:r>
            <a:r>
              <a:rPr lang="zh-CN" altLang="en-US" b="1"/>
              <a:t>）设计超构表面</a:t>
            </a:r>
            <a:endParaRPr lang="zh-CN" altLang="en-US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F34776-7299-BA38-863A-37542A38B596}"/>
              </a:ext>
            </a:extLst>
          </p:cNvPr>
          <p:cNvSpPr txBox="1"/>
          <p:nvPr/>
        </p:nvSpPr>
        <p:spPr>
          <a:xfrm>
            <a:off x="4318673" y="5825431"/>
            <a:ext cx="35546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/>
              <a:t>实现</a:t>
            </a:r>
            <a:r>
              <a:rPr lang="en-US" altLang="zh-CN" sz="1600" b="1" dirty="0"/>
              <a:t>LCP</a:t>
            </a:r>
            <a:r>
              <a:rPr lang="zh-CN" altLang="en-US" sz="1600" b="1" dirty="0"/>
              <a:t>与</a:t>
            </a:r>
            <a:r>
              <a:rPr lang="en-US" altLang="zh-CN" sz="1600" b="1" dirty="0"/>
              <a:t>RCP</a:t>
            </a:r>
            <a:r>
              <a:rPr lang="zh-CN" altLang="en-US" sz="1600" b="1" dirty="0"/>
              <a:t>不同的全息图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7651106-8092-6D51-832E-0477EE20B495}"/>
              </a:ext>
            </a:extLst>
          </p:cNvPr>
          <p:cNvSpPr txBox="1"/>
          <p:nvPr/>
        </p:nvSpPr>
        <p:spPr>
          <a:xfrm>
            <a:off x="10197678" y="3772656"/>
            <a:ext cx="12959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入射线偏振光，相当于同时入射</a:t>
            </a:r>
            <a:r>
              <a:rPr lang="en-US" altLang="zh-CN" sz="1400" b="1" dirty="0"/>
              <a:t>LCP</a:t>
            </a:r>
            <a:r>
              <a:rPr lang="zh-CN" altLang="en-US" sz="1400" b="1" dirty="0"/>
              <a:t>与</a:t>
            </a:r>
            <a:r>
              <a:rPr lang="en-US" altLang="zh-CN" sz="1400" b="1" dirty="0"/>
              <a:t>RCP</a:t>
            </a:r>
            <a:endParaRPr lang="zh-CN" altLang="en-US" sz="1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DA349816-A532-131A-089F-4A49E5F1D64F}"/>
                  </a:ext>
                </a:extLst>
              </p:cNvPr>
              <p:cNvSpPr txBox="1"/>
              <p:nvPr/>
            </p:nvSpPr>
            <p:spPr>
              <a:xfrm>
                <a:off x="1974135" y="5579209"/>
                <a:ext cx="165924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/>
                  <a:t>选取环路时同时也应当保证</a:t>
                </a:r>
                <a14:m>
                  <m:oMath xmlns:m="http://schemas.openxmlformats.org/officeDocument/2006/math">
                    <m:r>
                      <a:rPr lang="en-US" altLang="zh-CN" sz="1600" b="0" i="0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+−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zh-CN" altLang="en-US" sz="1600" dirty="0"/>
                  <a:t>有足够大小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DA349816-A532-131A-089F-4A49E5F1D6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4135" y="5579209"/>
                <a:ext cx="1659242" cy="830997"/>
              </a:xfrm>
              <a:prstGeom prst="rect">
                <a:avLst/>
              </a:prstGeom>
              <a:blipFill>
                <a:blip r:embed="rId3"/>
                <a:stretch>
                  <a:fillRect l="-2206" t="-2190" b="-80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45D2B26A-3923-A91D-6D09-BB517219B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450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ADC93B7-3B36-BE54-9C09-2DCAA5DE1379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2</a:t>
            </a:r>
            <a:r>
              <a:rPr lang="zh-CN" altLang="en-US" sz="1800" b="1" dirty="0"/>
              <a:t>，将几何相位与非厄米拓扑相位结合</a:t>
            </a:r>
            <a:endParaRPr lang="en-US" altLang="zh-CN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991B9E6-6D8D-B10D-CDCE-6894541933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521"/>
          <a:stretch/>
        </p:blipFill>
        <p:spPr>
          <a:xfrm>
            <a:off x="2560708" y="1545487"/>
            <a:ext cx="6404776" cy="3530432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87CAF56-7F7B-95DD-7A03-41348558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332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ADC93B7-3B36-BE54-9C09-2DCAA5DE1379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2</a:t>
            </a:r>
            <a:r>
              <a:rPr lang="zh-CN" altLang="en-US" sz="1800" b="1" dirty="0"/>
              <a:t>，将几何相位与非厄米拓扑相位结合</a:t>
            </a:r>
            <a:endParaRPr lang="en-US" altLang="zh-CN" sz="18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219484E-7F5C-A12E-4D9A-5FF50675B7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669"/>
          <a:stretch/>
        </p:blipFill>
        <p:spPr>
          <a:xfrm>
            <a:off x="2893612" y="1737461"/>
            <a:ext cx="6404776" cy="3383078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7E252C-2723-015E-AC3C-306FCB676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528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7C37135-A1AD-711E-DE81-9C894310996B}"/>
              </a:ext>
            </a:extLst>
          </p:cNvPr>
          <p:cNvSpPr txBox="1"/>
          <p:nvPr/>
        </p:nvSpPr>
        <p:spPr>
          <a:xfrm>
            <a:off x="512564" y="694015"/>
            <a:ext cx="609719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50" b="1" dirty="0"/>
              <a:t>2</a:t>
            </a:r>
            <a:r>
              <a:rPr lang="zh-CN" altLang="en-US" sz="1050" b="1" dirty="0"/>
              <a:t>，将几何相位与非厄米拓扑相位结合</a:t>
            </a:r>
            <a:endParaRPr lang="en-US" altLang="zh-CN" sz="105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D2DA21E-26EB-4D40-9C02-47D2A41B9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77" y="1202688"/>
            <a:ext cx="5243726" cy="520919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: 圆角 5">
                <a:extLst>
                  <a:ext uri="{FF2B5EF4-FFF2-40B4-BE49-F238E27FC236}">
                    <a16:creationId xmlns:a16="http://schemas.microsoft.com/office/drawing/2014/main" id="{18306EB5-D951-DB60-857E-B02811254FCC}"/>
                  </a:ext>
                </a:extLst>
              </p:cNvPr>
              <p:cNvSpPr/>
              <p:nvPr/>
            </p:nvSpPr>
            <p:spPr>
              <a:xfrm>
                <a:off x="1532075" y="3270041"/>
                <a:ext cx="1362515" cy="108395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200" dirty="0"/>
                  <a:t>对于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1200" b="0" i="1" smtClean="0">
                            <a:latin typeface="Cambria Math" panose="02040503050406030204" pitchFamily="18" charset="0"/>
                          </a:rPr>
                          <m:t>+−</m:t>
                        </m:r>
                      </m:sub>
                    </m:sSub>
                  </m:oMath>
                </a14:m>
                <a:r>
                  <a:rPr lang="zh-CN" altLang="en-US" sz="1200" dirty="0"/>
                  <a:t>来说是围绕零点，而对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CN" sz="1200" b="0" i="1" smtClean="0">
                            <a:latin typeface="Cambria Math" panose="02040503050406030204" pitchFamily="18" charset="0"/>
                          </a:rPr>
                          <m:t>−+</m:t>
                        </m:r>
                      </m:sub>
                    </m:sSub>
                  </m:oMath>
                </a14:m>
                <a:r>
                  <a:rPr lang="zh-CN" altLang="en-US" sz="1200" dirty="0"/>
                  <a:t>来说则没有</a:t>
                </a:r>
              </a:p>
            </p:txBody>
          </p:sp>
        </mc:Choice>
        <mc:Fallback xmlns="">
          <p:sp>
            <p:nvSpPr>
              <p:cNvPr id="6" name="矩形: 圆角 5">
                <a:extLst>
                  <a:ext uri="{FF2B5EF4-FFF2-40B4-BE49-F238E27FC236}">
                    <a16:creationId xmlns:a16="http://schemas.microsoft.com/office/drawing/2014/main" id="{18306EB5-D951-DB60-857E-B02811254F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2075" y="3270041"/>
                <a:ext cx="1362515" cy="1083956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矩形: 圆角 6">
            <a:extLst>
              <a:ext uri="{FF2B5EF4-FFF2-40B4-BE49-F238E27FC236}">
                <a16:creationId xmlns:a16="http://schemas.microsoft.com/office/drawing/2014/main" id="{A07769F5-DED4-6DAA-1D15-3224B551DA1E}"/>
              </a:ext>
            </a:extLst>
          </p:cNvPr>
          <p:cNvSpPr/>
          <p:nvPr/>
        </p:nvSpPr>
        <p:spPr>
          <a:xfrm>
            <a:off x="9017842" y="3265308"/>
            <a:ext cx="1362515" cy="10839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/>
              <a:t>PB</a:t>
            </a:r>
            <a:r>
              <a:rPr lang="zh-CN" altLang="en-US" sz="1200" dirty="0"/>
              <a:t>相位对两种入射有相反的调制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8D70FDF-6096-F8B3-7721-410DE93F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956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BBB08F2-3EC7-A22A-00F5-F85EBC0FF708}"/>
              </a:ext>
            </a:extLst>
          </p:cNvPr>
          <p:cNvSpPr txBox="1"/>
          <p:nvPr/>
        </p:nvSpPr>
        <p:spPr>
          <a:xfrm>
            <a:off x="778669" y="907256"/>
            <a:ext cx="770810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目录</a:t>
            </a:r>
            <a:endParaRPr lang="en-US" altLang="zh-CN" sz="3200" b="1" dirty="0"/>
          </a:p>
          <a:p>
            <a:endParaRPr lang="en-US" altLang="zh-CN" sz="3200" b="1" dirty="0"/>
          </a:p>
          <a:p>
            <a:endParaRPr lang="en-US" altLang="zh-CN" dirty="0"/>
          </a:p>
          <a:p>
            <a:r>
              <a:rPr lang="en-US" altLang="zh-CN" sz="2400" dirty="0"/>
              <a:t>1</a:t>
            </a:r>
            <a:r>
              <a:rPr lang="zh-CN" altLang="en-US" sz="2400" dirty="0"/>
              <a:t>，论文核心思想与动机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2</a:t>
            </a:r>
            <a:r>
              <a:rPr lang="zh-CN" altLang="en-US" sz="2400" dirty="0"/>
              <a:t>，几何相位与非厄米拓扑相位结合</a:t>
            </a:r>
            <a:endParaRPr lang="en-US" altLang="zh-CN" sz="2400" dirty="0"/>
          </a:p>
          <a:p>
            <a:endParaRPr lang="en-US" altLang="zh-CN" sz="2400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D948F71-0001-404F-3B8E-A4FDD13B6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169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4185BDA-11F6-5B3A-486F-AB720B28D486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2</a:t>
            </a:r>
            <a:r>
              <a:rPr lang="zh-CN" altLang="en-US" sz="1800" b="1" dirty="0"/>
              <a:t>，将几何相位与非厄米拓扑相位结合</a:t>
            </a:r>
            <a:endParaRPr lang="en-US" altLang="zh-CN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37C3E2-2EE6-5948-3845-2217F7604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4791" y="1409935"/>
            <a:ext cx="3467414" cy="5362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D818A8E-F283-6DAF-00DB-34CE6DB8975C}"/>
                  </a:ext>
                </a:extLst>
              </p:cNvPr>
              <p:cNvSpPr txBox="1"/>
              <p:nvPr/>
            </p:nvSpPr>
            <p:spPr>
              <a:xfrm>
                <a:off x="1842143" y="2511726"/>
                <a:ext cx="8132710" cy="28201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/>
                  <a:t>我的理解：</a:t>
                </a:r>
                <a:endParaRPr lang="en-US" altLang="zh-CN" b="1" dirty="0"/>
              </a:p>
              <a:p>
                <a:pPr algn="just">
                  <a:lnSpc>
                    <a:spcPct val="150000"/>
                  </a:lnSpc>
                </a:pPr>
                <a:r>
                  <a:rPr lang="zh-CN" altLang="en-US" dirty="0"/>
                  <a:t>对于工作在例如</a:t>
                </a:r>
                <a:r>
                  <a:rPr lang="en-US" altLang="zh-CN" dirty="0"/>
                  <a:t>LCP</a:t>
                </a:r>
                <a:r>
                  <a:rPr lang="zh-CN" altLang="en-US" dirty="0"/>
                  <a:t>简并附近的系统，由于</a:t>
                </a:r>
                <a:r>
                  <a:rPr lang="zh-CN" altLang="en-US" b="1" dirty="0">
                    <a:solidFill>
                      <a:srgbClr val="FF0000"/>
                    </a:solidFill>
                  </a:rPr>
                  <a:t>非厄米性</a:t>
                </a:r>
                <a:r>
                  <a:rPr lang="zh-CN" altLang="en-US" dirty="0"/>
                  <a:t>，</a:t>
                </a:r>
                <a:r>
                  <a:rPr lang="zh-CN" altLang="en-US" b="1" dirty="0"/>
                  <a:t>入射的</a:t>
                </a:r>
                <a:r>
                  <a:rPr lang="en-US" altLang="zh-CN" b="1" dirty="0"/>
                  <a:t>LCP</a:t>
                </a:r>
                <a:r>
                  <a:rPr lang="zh-CN" altLang="en-US" dirty="0"/>
                  <a:t>可以实现</a:t>
                </a:r>
                <a:r>
                  <a:rPr lang="zh-CN" altLang="en-US" b="1" dirty="0"/>
                  <a:t>出射</a:t>
                </a:r>
                <a:r>
                  <a:rPr lang="en-US" altLang="zh-CN" b="1" dirty="0"/>
                  <a:t>RCP</a:t>
                </a:r>
                <a:r>
                  <a:rPr lang="zh-CN" altLang="en-US" dirty="0"/>
                  <a:t>的</a:t>
                </a:r>
                <a:r>
                  <a:rPr lang="zh-CN" altLang="en-US" b="1" dirty="0"/>
                  <a:t>任意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𝝅</m:t>
                    </m:r>
                  </m:oMath>
                </a14:m>
                <a:r>
                  <a:rPr lang="zh-CN" altLang="en-US" dirty="0"/>
                  <a:t>的相位调控，而</a:t>
                </a:r>
                <a:r>
                  <a:rPr lang="zh-CN" altLang="en-US" b="1" dirty="0"/>
                  <a:t>入射</a:t>
                </a:r>
                <a:r>
                  <a:rPr lang="en-US" altLang="zh-CN" b="1" dirty="0"/>
                  <a:t>RCP</a:t>
                </a:r>
                <a:r>
                  <a:rPr lang="zh-CN" altLang="en-US" dirty="0"/>
                  <a:t>时由于系统工作在</a:t>
                </a:r>
                <a:r>
                  <a:rPr lang="en-US" altLang="zh-CN" dirty="0"/>
                  <a:t>LCP</a:t>
                </a:r>
                <a:r>
                  <a:rPr lang="zh-CN" altLang="en-US" dirty="0"/>
                  <a:t>简并点附近，所以出射光几乎</a:t>
                </a:r>
                <a:r>
                  <a:rPr lang="zh-CN" altLang="en-US" b="1" dirty="0"/>
                  <a:t>没有非厄米相关的相位调制</a:t>
                </a:r>
                <a:r>
                  <a:rPr lang="zh-CN" altLang="en-US" dirty="0"/>
                  <a:t>（或许可以认为是噪声？）。若此时再引入</a:t>
                </a:r>
                <a:r>
                  <a:rPr lang="zh-CN" altLang="en-US" b="1" dirty="0">
                    <a:solidFill>
                      <a:srgbClr val="FF0000"/>
                    </a:solidFill>
                  </a:rPr>
                  <a:t>几何相位</a:t>
                </a:r>
                <a:r>
                  <a:rPr lang="zh-CN" altLang="en-US" dirty="0"/>
                  <a:t>，那么</a:t>
                </a:r>
                <a:r>
                  <a:rPr lang="zh-CN" altLang="en-US" b="1" dirty="0"/>
                  <a:t>入射</a:t>
                </a:r>
                <a:r>
                  <a:rPr lang="en-US" altLang="zh-CN" b="1" dirty="0"/>
                  <a:t>RCP</a:t>
                </a:r>
                <a:r>
                  <a:rPr lang="zh-CN" altLang="en-US" dirty="0"/>
                  <a:t>就可以实现</a:t>
                </a:r>
                <a:r>
                  <a:rPr lang="zh-CN" altLang="en-US" b="1" dirty="0"/>
                  <a:t>出射</a:t>
                </a:r>
                <a:r>
                  <a:rPr lang="en-US" altLang="zh-CN" b="1" dirty="0"/>
                  <a:t>LCP</a:t>
                </a:r>
                <a:r>
                  <a:rPr lang="zh-CN" altLang="en-US" dirty="0"/>
                  <a:t>的任意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𝝅</m:t>
                    </m:r>
                  </m:oMath>
                </a14:m>
                <a:r>
                  <a:rPr lang="zh-CN" altLang="en-US" dirty="0"/>
                  <a:t>的相位调控，但与此同时也为</a:t>
                </a:r>
                <a:r>
                  <a:rPr lang="en-US" altLang="zh-CN" dirty="0"/>
                  <a:t>LCP</a:t>
                </a:r>
                <a:r>
                  <a:rPr lang="zh-CN" altLang="en-US" dirty="0"/>
                  <a:t>入射带来了额外的几何相位，所以在设计</a:t>
                </a:r>
                <a:r>
                  <a:rPr lang="en-US" altLang="zh-CN" dirty="0"/>
                  <a:t>LCP</a:t>
                </a:r>
                <a:r>
                  <a:rPr lang="zh-CN" altLang="en-US" dirty="0"/>
                  <a:t>入射通道的目标相位时，非厄米部分需要</a:t>
                </a:r>
                <a:r>
                  <a:rPr lang="zh-CN" altLang="en-US" b="1" dirty="0"/>
                  <a:t>减去</a:t>
                </a:r>
                <a:r>
                  <a:rPr lang="zh-CN" altLang="en-US" dirty="0"/>
                  <a:t>这些额外的几何相位。</a:t>
                </a: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D818A8E-F283-6DAF-00DB-34CE6DB897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2143" y="2511726"/>
                <a:ext cx="8132710" cy="2820131"/>
              </a:xfrm>
              <a:prstGeom prst="rect">
                <a:avLst/>
              </a:prstGeom>
              <a:blipFill>
                <a:blip r:embed="rId3"/>
                <a:stretch>
                  <a:fillRect l="-600" t="-1080" r="-675" b="-23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2AF87B5-B39D-1676-8424-7CF4A0889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883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9FC7D23-8CC1-2593-3A09-A92C8868080C}"/>
              </a:ext>
            </a:extLst>
          </p:cNvPr>
          <p:cNvSpPr txBox="1"/>
          <p:nvPr/>
        </p:nvSpPr>
        <p:spPr>
          <a:xfrm>
            <a:off x="3855417" y="2773478"/>
            <a:ext cx="44811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/>
              <a:t>THANKS</a:t>
            </a:r>
            <a:endParaRPr lang="zh-CN" altLang="en-US" sz="6600" b="1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D683C1F-6F22-1983-1E87-35C9EECC6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907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D36489-675F-2FA8-5F1D-D69DCAB94CF1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1</a:t>
            </a:r>
            <a:r>
              <a:rPr lang="zh-CN" altLang="en-US" sz="1800" b="1" dirty="0"/>
              <a:t>，论文核心思想与动机</a:t>
            </a:r>
            <a:endParaRPr lang="en-US" altLang="zh-CN" sz="1800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D92DA5D-E304-434B-EC27-773593A83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663" y="1162831"/>
            <a:ext cx="5892215" cy="320933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F82DA99-7AB7-4092-6B14-1CABCC2D6FC0}"/>
              </a:ext>
            </a:extLst>
          </p:cNvPr>
          <p:cNvSpPr txBox="1"/>
          <p:nvPr/>
        </p:nvSpPr>
        <p:spPr>
          <a:xfrm>
            <a:off x="2464642" y="5056332"/>
            <a:ext cx="6527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关键词：</a:t>
            </a:r>
            <a:r>
              <a:rPr lang="zh-CN" altLang="en-US" dirty="0"/>
              <a:t>环绕</a:t>
            </a:r>
            <a:r>
              <a:rPr lang="en-US" altLang="zh-CN" dirty="0"/>
              <a:t>EP</a:t>
            </a:r>
            <a:r>
              <a:rPr lang="zh-CN" altLang="en-US" dirty="0"/>
              <a:t>、几何相位与非厄米相位结合、左右旋光解耦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E51A5E1-F58D-FDB8-7E91-A240CA8CE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263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37187F-49E2-0130-65CA-FDC8691DD2F6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1</a:t>
            </a:r>
            <a:r>
              <a:rPr lang="zh-CN" altLang="en-US" sz="1800" b="1" dirty="0"/>
              <a:t>，论文核心思想与动机</a:t>
            </a:r>
            <a:endParaRPr lang="en-US" altLang="zh-CN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0056D44-EC92-BB7F-7B02-C6F395FDF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565" y="1300543"/>
            <a:ext cx="8302755" cy="451827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ECB84D2-19E6-9112-288B-05AF3E07FB89}"/>
              </a:ext>
            </a:extLst>
          </p:cNvPr>
          <p:cNvSpPr txBox="1"/>
          <p:nvPr/>
        </p:nvSpPr>
        <p:spPr>
          <a:xfrm>
            <a:off x="5026170" y="1871189"/>
            <a:ext cx="2531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/>
              <a:t>获得圆偏振态</a:t>
            </a:r>
            <a:endParaRPr lang="en-US" altLang="zh-CN" sz="1400" b="1" dirty="0"/>
          </a:p>
          <a:p>
            <a:pPr algn="ctr"/>
            <a:r>
              <a:rPr lang="zh-CN" altLang="en-US" sz="1400" b="1" dirty="0"/>
              <a:t>作为入射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0BC65CF-E5E5-A753-0A47-08554A3D82FA}"/>
              </a:ext>
            </a:extLst>
          </p:cNvPr>
          <p:cNvSpPr txBox="1"/>
          <p:nvPr/>
        </p:nvSpPr>
        <p:spPr>
          <a:xfrm>
            <a:off x="714073" y="1428616"/>
            <a:ext cx="4475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实验光路</a:t>
            </a:r>
            <a:r>
              <a:rPr lang="zh-CN" altLang="en-US" dirty="0"/>
              <a:t>（</a:t>
            </a:r>
            <a:r>
              <a:rPr lang="en-US" altLang="zh-CN" dirty="0"/>
              <a:t>from supplementary material</a:t>
            </a:r>
            <a:r>
              <a:rPr lang="zh-CN" altLang="en-US" dirty="0"/>
              <a:t>）</a:t>
            </a:r>
            <a:endParaRPr lang="zh-CN" altLang="en-US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3DC6FB6-27A9-E6E5-A628-D7C68374B894}"/>
              </a:ext>
            </a:extLst>
          </p:cNvPr>
          <p:cNvSpPr txBox="1"/>
          <p:nvPr/>
        </p:nvSpPr>
        <p:spPr>
          <a:xfrm>
            <a:off x="6739915" y="4777891"/>
            <a:ext cx="1877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入射</a:t>
            </a:r>
            <a:r>
              <a:rPr lang="en-US" altLang="zh-CN" dirty="0"/>
              <a:t>LCP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206CC1E-7744-97D5-BE2E-99080C1178F1}"/>
              </a:ext>
            </a:extLst>
          </p:cNvPr>
          <p:cNvSpPr txBox="1"/>
          <p:nvPr/>
        </p:nvSpPr>
        <p:spPr>
          <a:xfrm>
            <a:off x="3851379" y="3863491"/>
            <a:ext cx="17076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QWP</a:t>
            </a:r>
            <a:r>
              <a:rPr lang="zh-CN" altLang="en-US" sz="1400" b="1" dirty="0"/>
              <a:t>控制圆偏振态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8A2C0CA-E8F3-6AAD-8857-461C62DF3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289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D36489-675F-2FA8-5F1D-D69DCAB94CF1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1</a:t>
            </a:r>
            <a:r>
              <a:rPr lang="zh-CN" altLang="en-US" sz="1800" b="1" dirty="0"/>
              <a:t>，论文核心思想与动机</a:t>
            </a:r>
            <a:endParaRPr lang="en-US" altLang="zh-CN" sz="1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FF6068-69EE-D570-0340-6BCBF4EDD241}"/>
              </a:ext>
            </a:extLst>
          </p:cNvPr>
          <p:cNvSpPr txBox="1"/>
          <p:nvPr/>
        </p:nvSpPr>
        <p:spPr>
          <a:xfrm>
            <a:off x="744842" y="1350405"/>
            <a:ext cx="549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几何相位简介：历史回顾（不同领域中的几何相位）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8C3C26F-1B68-4514-7BB1-8D95FCFC6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181" y="2006795"/>
            <a:ext cx="10052344" cy="43111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6A86672-3156-81F9-3FEC-CA17DD9A8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662" y="0"/>
            <a:ext cx="2269870" cy="2013011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3CCCE0-6714-2172-5B92-82DA996D5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185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D36489-675F-2FA8-5F1D-D69DCAB94CF1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1</a:t>
            </a:r>
            <a:r>
              <a:rPr lang="zh-CN" altLang="en-US" sz="1800" b="1" dirty="0"/>
              <a:t>，论文核心思想与动机</a:t>
            </a:r>
            <a:endParaRPr lang="en-US" altLang="zh-CN" sz="1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FF6068-69EE-D570-0340-6BCBF4EDD241}"/>
              </a:ext>
            </a:extLst>
          </p:cNvPr>
          <p:cNvSpPr txBox="1"/>
          <p:nvPr/>
        </p:nvSpPr>
        <p:spPr>
          <a:xfrm>
            <a:off x="744841" y="1350405"/>
            <a:ext cx="3185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几何相位简介：几何观点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4782635-3A77-10EF-B5C9-FE7173875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259" y="2505670"/>
            <a:ext cx="2747585" cy="264103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BC4E928-53A4-2562-C950-D8377ACAD3D9}"/>
              </a:ext>
            </a:extLst>
          </p:cNvPr>
          <p:cNvSpPr txBox="1"/>
          <p:nvPr/>
        </p:nvSpPr>
        <p:spPr>
          <a:xfrm>
            <a:off x="5298676" y="2657061"/>
            <a:ext cx="4765780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/>
              <a:t>Holonomy: </a:t>
            </a:r>
            <a:r>
              <a:rPr lang="zh-CN" altLang="en-US" dirty="0"/>
              <a:t>复向量在参数空间平行移动回到起点，会与初始的向量相差一个与立体角有关的相位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B1A741-C67A-4876-02F7-7D36446E7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64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D36489-675F-2FA8-5F1D-D69DCAB94CF1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1</a:t>
            </a:r>
            <a:r>
              <a:rPr lang="zh-CN" altLang="en-US" sz="1800" b="1" dirty="0"/>
              <a:t>，论文核心思想与动机</a:t>
            </a:r>
            <a:endParaRPr lang="en-US" altLang="zh-CN" sz="1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FF6068-69EE-D570-0340-6BCBF4EDD241}"/>
              </a:ext>
            </a:extLst>
          </p:cNvPr>
          <p:cNvSpPr txBox="1"/>
          <p:nvPr/>
        </p:nvSpPr>
        <p:spPr>
          <a:xfrm>
            <a:off x="744842" y="1350405"/>
            <a:ext cx="6233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几何相位简介：几何相位型超构表面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457F1A4-E520-CED1-7FA7-DC1F269E809E}"/>
              </a:ext>
            </a:extLst>
          </p:cNvPr>
          <p:cNvSpPr txBox="1"/>
          <p:nvPr/>
        </p:nvSpPr>
        <p:spPr>
          <a:xfrm>
            <a:off x="1849517" y="1768034"/>
            <a:ext cx="7892716" cy="1677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dirty="0"/>
              <a:t>简述：</a:t>
            </a:r>
            <a:r>
              <a:rPr lang="zh-CN" altLang="en-US" dirty="0"/>
              <a:t>超构表面微元结构以垂直表面方向为旋转轴进行旋转，对于输入</a:t>
            </a:r>
            <a:r>
              <a:rPr lang="zh-CN" altLang="en-US" b="1" dirty="0">
                <a:solidFill>
                  <a:srgbClr val="FF0000"/>
                </a:solidFill>
              </a:rPr>
              <a:t>圆偏振</a:t>
            </a:r>
            <a:r>
              <a:rPr lang="zh-CN" altLang="en-US" dirty="0"/>
              <a:t>光（例如右旋圆偏振光），输出的</a:t>
            </a:r>
            <a:r>
              <a:rPr lang="zh-CN" altLang="en-US" b="1" dirty="0">
                <a:solidFill>
                  <a:srgbClr val="FF0000"/>
                </a:solidFill>
              </a:rPr>
              <a:t>正交</a:t>
            </a:r>
            <a:r>
              <a:rPr lang="zh-CN" altLang="en-US" dirty="0"/>
              <a:t>圆偏振分量（左旋圆偏振光）会附加</a:t>
            </a:r>
            <a:r>
              <a:rPr lang="zh-CN" altLang="en-US" b="1" dirty="0">
                <a:solidFill>
                  <a:srgbClr val="FF0000"/>
                </a:solidFill>
              </a:rPr>
              <a:t>额外的与旋转角度相关的相位</a:t>
            </a:r>
            <a:r>
              <a:rPr lang="zh-CN" altLang="en-US" dirty="0"/>
              <a:t>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AE2BF3A-0889-1DD8-0429-A3C9E48C3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656" y="3846286"/>
            <a:ext cx="3916459" cy="2071026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6479D854-ECAF-513F-3998-77AE7EDEE1C4}"/>
              </a:ext>
            </a:extLst>
          </p:cNvPr>
          <p:cNvSpPr/>
          <p:nvPr/>
        </p:nvSpPr>
        <p:spPr>
          <a:xfrm>
            <a:off x="6034958" y="4361015"/>
            <a:ext cx="2119470" cy="104156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这里的物理图像与</a:t>
            </a:r>
            <a:r>
              <a:rPr lang="en-US" altLang="zh-CN" sz="1600" dirty="0"/>
              <a:t>AB</a:t>
            </a:r>
            <a:r>
              <a:rPr lang="zh-CN" altLang="en-US" sz="1600" dirty="0"/>
              <a:t>效应略有差异，但基本一致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0D0E30E-346B-EC47-FEFC-F4AC661E9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532" y="3863174"/>
            <a:ext cx="2426051" cy="167751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52535B6-F875-5435-823E-816B906C639E}"/>
              </a:ext>
            </a:extLst>
          </p:cNvPr>
          <p:cNvSpPr txBox="1"/>
          <p:nvPr/>
        </p:nvSpPr>
        <p:spPr>
          <a:xfrm>
            <a:off x="2417311" y="6124071"/>
            <a:ext cx="28885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超表面旋转带来的几何相位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B54130C-8897-FE7E-2558-6278D934F548}"/>
              </a:ext>
            </a:extLst>
          </p:cNvPr>
          <p:cNvSpPr txBox="1"/>
          <p:nvPr/>
        </p:nvSpPr>
        <p:spPr>
          <a:xfrm>
            <a:off x="8588532" y="5970182"/>
            <a:ext cx="28885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AB</a:t>
            </a:r>
            <a:r>
              <a:rPr lang="zh-CN" altLang="en-US" sz="1400" b="1" dirty="0"/>
              <a:t>效应带来的几何相位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A121CC6-736A-C751-FB4E-73AFA150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402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D36489-675F-2FA8-5F1D-D69DCAB94CF1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1</a:t>
            </a:r>
            <a:r>
              <a:rPr lang="zh-CN" altLang="en-US" sz="1800" b="1" dirty="0"/>
              <a:t>，论文核心思想与动机</a:t>
            </a:r>
            <a:endParaRPr lang="en-US" altLang="zh-CN" sz="1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FF6068-69EE-D570-0340-6BCBF4EDD241}"/>
              </a:ext>
            </a:extLst>
          </p:cNvPr>
          <p:cNvSpPr txBox="1"/>
          <p:nvPr/>
        </p:nvSpPr>
        <p:spPr>
          <a:xfrm>
            <a:off x="744842" y="1350405"/>
            <a:ext cx="6233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几何相位简介：几何相位型超构表面</a:t>
            </a:r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46C2C55-4EB6-6EC5-AED0-37872CDE9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048" y="2546806"/>
            <a:ext cx="2186350" cy="69366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FBE98D5-BEFF-EB4A-E37D-A555EA5FF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833" y="3651736"/>
            <a:ext cx="1590148" cy="69366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1F8730A-5EC7-2A11-3B60-FBCA19C59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815" y="2330522"/>
            <a:ext cx="2410247" cy="201487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2FC9E85-5583-B600-A78A-A1B14AB23E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7503" y="2075685"/>
            <a:ext cx="4027183" cy="81795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2CEB79F-87CC-C590-3C27-92CB2859E3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3499" y="3175007"/>
            <a:ext cx="1458472" cy="60177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9272B16-6FBC-0C01-70B2-A043310569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9178" y="4459754"/>
            <a:ext cx="4674523" cy="806283"/>
          </a:xfrm>
          <a:prstGeom prst="rect">
            <a:avLst/>
          </a:prstGeom>
        </p:spPr>
      </p:pic>
      <p:sp>
        <p:nvSpPr>
          <p:cNvPr id="17" name="箭头: 下 16">
            <a:extLst>
              <a:ext uri="{FF2B5EF4-FFF2-40B4-BE49-F238E27FC236}">
                <a16:creationId xmlns:a16="http://schemas.microsoft.com/office/drawing/2014/main" id="{B84EF782-7139-7FEF-CE9E-2FB7632F6F05}"/>
              </a:ext>
            </a:extLst>
          </p:cNvPr>
          <p:cNvSpPr/>
          <p:nvPr/>
        </p:nvSpPr>
        <p:spPr>
          <a:xfrm>
            <a:off x="8114543" y="2997651"/>
            <a:ext cx="641897" cy="118073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33FEC3AF-A039-5D26-882B-B8FD362C19A9}"/>
                  </a:ext>
                </a:extLst>
              </p:cNvPr>
              <p:cNvSpPr txBox="1"/>
              <p:nvPr/>
            </p:nvSpPr>
            <p:spPr>
              <a:xfrm>
                <a:off x="3848387" y="4397786"/>
                <a:ext cx="27613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坐标旋转角为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𝜁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33FEC3AF-A039-5D26-882B-B8FD362C19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8387" y="4397786"/>
                <a:ext cx="2761367" cy="369332"/>
              </a:xfrm>
              <a:prstGeom prst="rect">
                <a:avLst/>
              </a:prstGeom>
              <a:blipFill>
                <a:blip r:embed="rId8"/>
                <a:stretch>
                  <a:fillRect l="-1766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1034F3F-DACE-543B-4013-23D32D366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296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D36489-675F-2FA8-5F1D-D69DCAB94CF1}"/>
              </a:ext>
            </a:extLst>
          </p:cNvPr>
          <p:cNvSpPr txBox="1"/>
          <p:nvPr/>
        </p:nvSpPr>
        <p:spPr>
          <a:xfrm>
            <a:off x="512564" y="694015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1</a:t>
            </a:r>
            <a:r>
              <a:rPr lang="zh-CN" altLang="en-US" sz="1800" b="1" dirty="0"/>
              <a:t>，论文核心思想与动机</a:t>
            </a:r>
            <a:endParaRPr lang="en-US" altLang="zh-CN" sz="1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FF6068-69EE-D570-0340-6BCBF4EDD241}"/>
              </a:ext>
            </a:extLst>
          </p:cNvPr>
          <p:cNvSpPr txBox="1"/>
          <p:nvPr/>
        </p:nvSpPr>
        <p:spPr>
          <a:xfrm>
            <a:off x="744842" y="1350405"/>
            <a:ext cx="6233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几何相位简介：几何相位型超构表面</a:t>
            </a:r>
          </a:p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68A455C-AEA6-FB7B-09F9-A2D40D7F1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061" y="1801101"/>
            <a:ext cx="2202411" cy="74423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D802A40-431E-DAC2-F2F8-5B193171A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670" y="4312667"/>
            <a:ext cx="6233474" cy="151270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86DFC60-9E8A-E60F-229C-D5FDD4C896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3957" y="2897084"/>
            <a:ext cx="4674523" cy="806283"/>
          </a:xfrm>
          <a:prstGeom prst="rect">
            <a:avLst/>
          </a:prstGeom>
        </p:spPr>
      </p:pic>
      <p:sp>
        <p:nvSpPr>
          <p:cNvPr id="18" name="箭头: 下 17">
            <a:extLst>
              <a:ext uri="{FF2B5EF4-FFF2-40B4-BE49-F238E27FC236}">
                <a16:creationId xmlns:a16="http://schemas.microsoft.com/office/drawing/2014/main" id="{BC3216CB-42B8-8938-EB58-95811F30BEC1}"/>
              </a:ext>
            </a:extLst>
          </p:cNvPr>
          <p:cNvSpPr/>
          <p:nvPr/>
        </p:nvSpPr>
        <p:spPr>
          <a:xfrm>
            <a:off x="5429987" y="2646310"/>
            <a:ext cx="601420" cy="14351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BE74152-7319-4059-2C27-B0711B964D11}"/>
              </a:ext>
            </a:extLst>
          </p:cNvPr>
          <p:cNvSpPr/>
          <p:nvPr/>
        </p:nvSpPr>
        <p:spPr>
          <a:xfrm>
            <a:off x="6406856" y="5064973"/>
            <a:ext cx="2276917" cy="811454"/>
          </a:xfrm>
          <a:prstGeom prst="rect">
            <a:avLst/>
          </a:prstGeom>
          <a:noFill/>
          <a:ln w="2857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BBA338CC-1A01-7C5C-61A1-7B16696A98EE}"/>
                  </a:ext>
                </a:extLst>
              </p:cNvPr>
              <p:cNvSpPr/>
              <p:nvPr/>
            </p:nvSpPr>
            <p:spPr>
              <a:xfrm>
                <a:off x="9404393" y="5470700"/>
                <a:ext cx="2319306" cy="8062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/>
                  <a:t>产生了额外的相位</a:t>
                </a:r>
                <a14:m>
                  <m:oMath xmlns:m="http://schemas.openxmlformats.org/officeDocument/2006/math"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𝜎𝜁</m:t>
                    </m:r>
                  </m:oMath>
                </a14:m>
                <a:r>
                  <a:rPr lang="zh-CN" altLang="en-US" sz="1400" dirty="0"/>
                  <a:t>，其中</a:t>
                </a:r>
                <a14:m>
                  <m:oMath xmlns:m="http://schemas.openxmlformats.org/officeDocument/2006/math"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zh-CN" altLang="en-US" sz="1400" dirty="0"/>
                  <a:t>是手性因子，</a:t>
                </a:r>
                <a14:m>
                  <m:oMath xmlns:m="http://schemas.openxmlformats.org/officeDocument/2006/math"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𝜁</m:t>
                    </m:r>
                  </m:oMath>
                </a14:m>
                <a:r>
                  <a:rPr lang="zh-CN" altLang="en-US" sz="1400" dirty="0"/>
                  <a:t>是坐标旋转角</a:t>
                </a:r>
              </a:p>
            </p:txBody>
          </p:sp>
        </mc:Choice>
        <mc:Fallback xmlns=""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BBA338CC-1A01-7C5C-61A1-7B16696A98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4393" y="5470700"/>
                <a:ext cx="2319306" cy="806283"/>
              </a:xfrm>
              <a:prstGeom prst="roundRect">
                <a:avLst/>
              </a:prstGeom>
              <a:blipFill>
                <a:blip r:embed="rId5"/>
                <a:stretch>
                  <a:fillRect b="-22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文本框 21">
            <a:extLst>
              <a:ext uri="{FF2B5EF4-FFF2-40B4-BE49-F238E27FC236}">
                <a16:creationId xmlns:a16="http://schemas.microsoft.com/office/drawing/2014/main" id="{147DFD4F-B1C3-86AD-6A80-176B3132F4EF}"/>
              </a:ext>
            </a:extLst>
          </p:cNvPr>
          <p:cNvSpPr txBox="1"/>
          <p:nvPr/>
        </p:nvSpPr>
        <p:spPr>
          <a:xfrm>
            <a:off x="2186082" y="1988551"/>
            <a:ext cx="1641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入射圆偏振光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3F872C-BC76-5B36-54D3-7ABF7476E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02312-5DBE-4237-9A69-BFAD289343A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360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4013</TotalTime>
  <Words>765</Words>
  <Application>Microsoft Office PowerPoint</Application>
  <PresentationFormat>宽屏</PresentationFormat>
  <Paragraphs>92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润泽 刘</dc:creator>
  <cp:lastModifiedBy>润泽 刘</cp:lastModifiedBy>
  <cp:revision>18</cp:revision>
  <dcterms:created xsi:type="dcterms:W3CDTF">2023-09-20T10:33:46Z</dcterms:created>
  <dcterms:modified xsi:type="dcterms:W3CDTF">2023-09-23T06:40:04Z</dcterms:modified>
</cp:coreProperties>
</file>

<file path=docProps/thumbnail.jpeg>
</file>